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docProps/core.xml" ContentType="application/vnd.openxmlformats-package.core-propertie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3"/>
  </p:notesMasterIdLst>
  <p:sldIdLst>
    <p:sldId id="256" r:id="rId2"/>
    <p:sldId id="257" r:id="rId3"/>
    <p:sldId id="258" r:id="rId4"/>
    <p:sldId id="259" r:id="rId5"/>
    <p:sldId id="261" r:id="rId6"/>
    <p:sldId id="260" r:id="rId7"/>
    <p:sldId id="262" r:id="rId8"/>
    <p:sldId id="263" r:id="rId9"/>
    <p:sldId id="264" r:id="rId10"/>
    <p:sldId id="266" r:id="rId11"/>
    <p:sldId id="265"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6098" autoAdjust="0"/>
    <p:restoredTop sz="94660"/>
  </p:normalViewPr>
  <p:slideViewPr>
    <p:cSldViewPr snapToObjects="1">
      <p:cViewPr varScale="1">
        <p:scale>
          <a:sx n="137" d="100"/>
          <a:sy n="137" d="100"/>
        </p:scale>
        <p:origin x="-224"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printerSettings" Target="printerSettings/printerSettings1.bin"/><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viewProps" Target="viewProps.xml"/><Relationship Id="rId8" Type="http://schemas.openxmlformats.org/officeDocument/2006/relationships/slide" Target="slides/slide7.xml"/><Relationship Id="rId13" Type="http://schemas.openxmlformats.org/officeDocument/2006/relationships/notesMaster" Target="notesMasters/notesMaster1.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ED7DF2-39D2-CC4E-B367-1CB151C6B87F}" type="datetimeFigureOut">
              <a:rPr lang="en-US" smtClean="0"/>
              <a:t>7/13/09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826460-FDCD-234E-936F-A2BEF3A8A53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Talk about cancer</a:t>
            </a:r>
            <a:r>
              <a:rPr lang="en-US" baseline="0" dirty="0" smtClean="0"/>
              <a:t> and the cell cycle.</a:t>
            </a:r>
            <a:endParaRPr lang="en-US" dirty="0"/>
          </a:p>
        </p:txBody>
      </p:sp>
      <p:sp>
        <p:nvSpPr>
          <p:cNvPr id="4" name="Slide Number Placeholder 3"/>
          <p:cNvSpPr>
            <a:spLocks noGrp="1"/>
          </p:cNvSpPr>
          <p:nvPr>
            <p:ph type="sldNum" sz="quarter" idx="10"/>
          </p:nvPr>
        </p:nvSpPr>
        <p:spPr/>
        <p:txBody>
          <a:bodyPr/>
          <a:lstStyle/>
          <a:p>
            <a:fld id="{9C826460-FDCD-234E-936F-A2BEF3A8A530}" type="slidenum">
              <a:rPr lang="en-US" smtClean="0"/>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Talk about regular expressions</a:t>
            </a:r>
          </a:p>
          <a:p>
            <a:r>
              <a:rPr lang="en-US" dirty="0" smtClean="0"/>
              <a:t>Talk about joins and SQL</a:t>
            </a:r>
            <a:endParaRPr lang="en-US" dirty="0"/>
          </a:p>
        </p:txBody>
      </p:sp>
      <p:sp>
        <p:nvSpPr>
          <p:cNvPr id="4" name="Slide Number Placeholder 3"/>
          <p:cNvSpPr>
            <a:spLocks noGrp="1"/>
          </p:cNvSpPr>
          <p:nvPr>
            <p:ph type="sldNum" sz="quarter" idx="10"/>
          </p:nvPr>
        </p:nvSpPr>
        <p:spPr/>
        <p:txBody>
          <a:bodyPr/>
          <a:lstStyle/>
          <a:p>
            <a:fld id="{9C826460-FDCD-234E-936F-A2BEF3A8A530}" type="slidenum">
              <a:rPr lang="en-US" smtClean="0"/>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EDDAEA-67C0-B24C-B7F7-B1BEDE52600E}" type="datetimeFigureOut">
              <a:rPr lang="en-US" smtClean="0"/>
              <a:pPr/>
              <a:t>7/13/09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57667-6E7E-534C-A233-0768385B53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EDDAEA-67C0-B24C-B7F7-B1BEDE52600E}" type="datetimeFigureOut">
              <a:rPr lang="en-US" smtClean="0"/>
              <a:pPr/>
              <a:t>7/13/09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57667-6E7E-534C-A233-0768385B53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EDDAEA-67C0-B24C-B7F7-B1BEDE52600E}" type="datetimeFigureOut">
              <a:rPr lang="en-US" smtClean="0"/>
              <a:pPr/>
              <a:t>7/13/09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57667-6E7E-534C-A233-0768385B53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EDDAEA-67C0-B24C-B7F7-B1BEDE52600E}" type="datetimeFigureOut">
              <a:rPr lang="en-US" smtClean="0"/>
              <a:pPr/>
              <a:t>7/13/09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57667-6E7E-534C-A233-0768385B53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EDDAEA-67C0-B24C-B7F7-B1BEDE52600E}" type="datetimeFigureOut">
              <a:rPr lang="en-US" smtClean="0"/>
              <a:pPr/>
              <a:t>7/13/09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57667-6E7E-534C-A233-0768385B53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EDDAEA-67C0-B24C-B7F7-B1BEDE52600E}" type="datetimeFigureOut">
              <a:rPr lang="en-US" smtClean="0"/>
              <a:pPr/>
              <a:t>7/13/09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257667-6E7E-534C-A233-0768385B53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EDDAEA-67C0-B24C-B7F7-B1BEDE52600E}" type="datetimeFigureOut">
              <a:rPr lang="en-US" smtClean="0"/>
              <a:pPr/>
              <a:t>7/13/09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257667-6E7E-534C-A233-0768385B53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EDDAEA-67C0-B24C-B7F7-B1BEDE52600E}" type="datetimeFigureOut">
              <a:rPr lang="en-US" smtClean="0"/>
              <a:pPr/>
              <a:t>7/13/09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257667-6E7E-534C-A233-0768385B53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DDAEA-67C0-B24C-B7F7-B1BEDE52600E}" type="datetimeFigureOut">
              <a:rPr lang="en-US" smtClean="0"/>
              <a:pPr/>
              <a:t>7/13/09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257667-6E7E-534C-A233-0768385B53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EDDAEA-67C0-B24C-B7F7-B1BEDE52600E}" type="datetimeFigureOut">
              <a:rPr lang="en-US" smtClean="0"/>
              <a:pPr/>
              <a:t>7/13/09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257667-6E7E-534C-A233-0768385B53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EDDAEA-67C0-B24C-B7F7-B1BEDE52600E}" type="datetimeFigureOut">
              <a:rPr lang="en-US" smtClean="0"/>
              <a:pPr/>
              <a:t>7/13/09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257667-6E7E-534C-A233-0768385B53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EDDAEA-67C0-B24C-B7F7-B1BEDE52600E}" type="datetimeFigureOut">
              <a:rPr lang="en-US" smtClean="0"/>
              <a:pPr/>
              <a:t>7/13/09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257667-6E7E-534C-A233-0768385B53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4" Type="http://schemas.openxmlformats.org/officeDocument/2006/relationships/image" Target="../media/image2.png"/><Relationship Id="rId1" Type="http://schemas.openxmlformats.org/officeDocument/2006/relationships/slideLayout" Target="../slideLayouts/slideLayout4.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5.xml.rels><?xml version="1.0" encoding="UTF-8" standalone="yes"?>
<Relationships xmlns="http://schemas.openxmlformats.org/package/2006/relationships"><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 Id="rId5"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Integrating the Cell Cycle Ontology with the Mouse Genome Database</a:t>
            </a:r>
            <a:endParaRPr lang="en-US" dirty="0"/>
          </a:p>
        </p:txBody>
      </p:sp>
      <p:sp>
        <p:nvSpPr>
          <p:cNvPr id="3" name="Subtitle 2"/>
          <p:cNvSpPr>
            <a:spLocks noGrp="1"/>
          </p:cNvSpPr>
          <p:nvPr>
            <p:ph type="subTitle" idx="1"/>
          </p:nvPr>
        </p:nvSpPr>
        <p:spPr/>
        <p:txBody>
          <a:bodyPr/>
          <a:lstStyle/>
          <a:p>
            <a:r>
              <a:rPr lang="en-US" dirty="0" smtClean="0"/>
              <a:t>David R. Smith</a:t>
            </a:r>
          </a:p>
          <a:p>
            <a:r>
              <a:rPr lang="en-US" dirty="0" smtClean="0"/>
              <a:t>Mary Dolan</a:t>
            </a:r>
          </a:p>
          <a:p>
            <a:r>
              <a:rPr lang="en-US" dirty="0" smtClean="0"/>
              <a:t>Dr. </a:t>
            </a:r>
            <a:r>
              <a:rPr lang="en-US" smtClean="0"/>
              <a:t>Judith Blake</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lstStyle/>
          <a:p>
            <a:r>
              <a:rPr lang="en-US" dirty="0" smtClean="0"/>
              <a:t>Too lazy to do this right now</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4" name="Content Placeholder 3" descr="questions.jpg"/>
          <p:cNvPicPr>
            <a:picLocks noGrp="1" noChangeAspect="1"/>
          </p:cNvPicPr>
          <p:nvPr>
            <p:ph idx="1"/>
          </p:nvPr>
        </p:nvPicPr>
        <p:blipFill>
          <a:blip r:embed="rId2"/>
          <a:stretch>
            <a:fillRect/>
          </a:stretch>
        </p:blipFill>
        <p:spPr>
          <a:xfrm>
            <a:off x="1717034" y="1600199"/>
            <a:ext cx="5445765" cy="4752961"/>
          </a:xfr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Ontology</a:t>
            </a:r>
            <a:endParaRPr lang="en-US" dirty="0"/>
          </a:p>
        </p:txBody>
      </p:sp>
      <p:sp>
        <p:nvSpPr>
          <p:cNvPr id="3" name="Content Placeholder 2"/>
          <p:cNvSpPr>
            <a:spLocks noGrp="1"/>
          </p:cNvSpPr>
          <p:nvPr>
            <p:ph idx="1"/>
          </p:nvPr>
        </p:nvSpPr>
        <p:spPr/>
        <p:txBody>
          <a:bodyPr/>
          <a:lstStyle/>
          <a:p>
            <a:r>
              <a:rPr lang="en-US" dirty="0" smtClean="0"/>
              <a:t>A vocabulary of terms used in a specific domain, definitions of those terms, and the defined relationships between them</a:t>
            </a:r>
          </a:p>
          <a:p>
            <a:r>
              <a:rPr lang="en-US" dirty="0" smtClean="0"/>
              <a:t>The three ontologies being used in my project: </a:t>
            </a:r>
          </a:p>
          <a:p>
            <a:pPr lvl="1"/>
            <a:r>
              <a:rPr lang="en-US" dirty="0" smtClean="0"/>
              <a:t>Cell Cycle Ontology (CCO)</a:t>
            </a:r>
          </a:p>
          <a:p>
            <a:pPr lvl="1"/>
            <a:r>
              <a:rPr lang="en-US" dirty="0" smtClean="0"/>
              <a:t>Gene Ontology (GO)</a:t>
            </a:r>
          </a:p>
          <a:p>
            <a:pPr lvl="1"/>
            <a:r>
              <a:rPr lang="en-US" dirty="0" smtClean="0"/>
              <a:t>Mouse Genome Database (</a:t>
            </a:r>
            <a:r>
              <a:rPr lang="en-US" dirty="0" smtClean="0"/>
              <a:t>MGD) </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Gene Ontology</a:t>
            </a:r>
            <a:endParaRPr lang="en-US" dirty="0"/>
          </a:p>
        </p:txBody>
      </p:sp>
      <p:sp>
        <p:nvSpPr>
          <p:cNvPr id="3" name="Content Placeholder 2"/>
          <p:cNvSpPr>
            <a:spLocks noGrp="1"/>
          </p:cNvSpPr>
          <p:nvPr>
            <p:ph idx="1"/>
          </p:nvPr>
        </p:nvSpPr>
        <p:spPr/>
        <p:txBody>
          <a:bodyPr/>
          <a:lstStyle/>
          <a:p>
            <a:r>
              <a:rPr lang="en-US" dirty="0" smtClean="0"/>
              <a:t>The Gene Ontology classifies the genes and proteins of many model organisms under three domains:</a:t>
            </a:r>
          </a:p>
          <a:p>
            <a:pPr lvl="1"/>
            <a:r>
              <a:rPr lang="en-US" dirty="0" smtClean="0"/>
              <a:t>Biological process</a:t>
            </a:r>
          </a:p>
          <a:p>
            <a:pPr lvl="1"/>
            <a:r>
              <a:rPr lang="en-US" dirty="0" smtClean="0"/>
              <a:t>Molecular function</a:t>
            </a:r>
          </a:p>
          <a:p>
            <a:pPr lvl="1"/>
            <a:r>
              <a:rPr lang="en-US" dirty="0" smtClean="0"/>
              <a:t>Cellular component</a:t>
            </a:r>
          </a:p>
          <a:p>
            <a:r>
              <a:rPr lang="en-US" dirty="0" smtClean="0"/>
              <a:t>The GO Consortium has </a:t>
            </a:r>
            <a:r>
              <a:rPr lang="en-US" dirty="0" smtClean="0"/>
              <a:t>annotations </a:t>
            </a:r>
            <a:r>
              <a:rPr lang="en-US" dirty="0" smtClean="0"/>
              <a:t>from 17 other </a:t>
            </a:r>
            <a:r>
              <a:rPr lang="en-US" dirty="0" smtClean="0"/>
              <a:t>databases, including MGD</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Overview of the Cell Cycle and the Cell Cycle Ontology</a:t>
            </a:r>
            <a:endParaRPr lang="en-US" dirty="0"/>
          </a:p>
        </p:txBody>
      </p:sp>
      <p:sp>
        <p:nvSpPr>
          <p:cNvPr id="7" name="Content Placeholder 6"/>
          <p:cNvSpPr>
            <a:spLocks noGrp="1"/>
          </p:cNvSpPr>
          <p:nvPr>
            <p:ph sz="half" idx="2"/>
          </p:nvPr>
        </p:nvSpPr>
        <p:spPr>
          <a:xfrm>
            <a:off x="457200" y="1600200"/>
            <a:ext cx="4038600" cy="4724400"/>
          </a:xfrm>
        </p:spPr>
        <p:txBody>
          <a:bodyPr>
            <a:noAutofit/>
          </a:bodyPr>
          <a:lstStyle/>
          <a:p>
            <a:r>
              <a:rPr lang="en-US" sz="2000" dirty="0" smtClean="0"/>
              <a:t>The Cell Cycle Ontology extends existing ontologies for cell cycle knowledge and integrates and manages knowledge about the cell cycle components and regulatory </a:t>
            </a:r>
            <a:r>
              <a:rPr lang="en-US" sz="2000" dirty="0" smtClean="0"/>
              <a:t>aspects. The MGD, however, does not have the data collected in the CCO</a:t>
            </a:r>
          </a:p>
          <a:p>
            <a:r>
              <a:rPr lang="en-US" sz="2000" dirty="0" smtClean="0"/>
              <a:t>There are at least two types of cell cycle control mechanisms. The first ensures clean transitions from phase to phase. The second is checkpoint control. Ensuring that the previous phase is complete</a:t>
            </a:r>
          </a:p>
          <a:p>
            <a:endParaRPr lang="en-US" sz="2000" dirty="0" smtClean="0"/>
          </a:p>
          <a:p>
            <a:endParaRPr lang="en-US" dirty="0"/>
          </a:p>
        </p:txBody>
      </p:sp>
      <p:pic>
        <p:nvPicPr>
          <p:cNvPr id="9" name="Content Placeholder 8" descr="originalcycle.jpg"/>
          <p:cNvPicPr>
            <a:picLocks noGrp="1" noChangeAspect="1"/>
          </p:cNvPicPr>
          <p:nvPr>
            <p:ph sz="half" idx="1"/>
          </p:nvPr>
        </p:nvPicPr>
        <p:blipFill>
          <a:blip r:embed="rId3"/>
          <a:stretch>
            <a:fillRect/>
          </a:stretch>
        </p:blipFill>
        <p:spPr>
          <a:xfrm>
            <a:off x="5918200" y="4225607"/>
            <a:ext cx="1854200" cy="1900555"/>
          </a:xfrm>
        </p:spPr>
      </p:pic>
      <p:pic>
        <p:nvPicPr>
          <p:cNvPr id="10" name="Picture 9"/>
          <p:cNvPicPr>
            <a:picLocks noChangeAspect="1"/>
          </p:cNvPicPr>
          <p:nvPr/>
        </p:nvPicPr>
        <p:blipFill>
          <a:blip r:embed="rId4"/>
          <a:stretch>
            <a:fillRect/>
          </a:stretch>
        </p:blipFill>
        <p:spPr>
          <a:xfrm>
            <a:off x="4962718" y="1600200"/>
            <a:ext cx="3647882" cy="2579688"/>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a:t>
            </a:r>
            <a:endParaRPr lang="en-US" dirty="0"/>
          </a:p>
        </p:txBody>
      </p:sp>
      <p:sp>
        <p:nvSpPr>
          <p:cNvPr id="3" name="Content Placeholder 2"/>
          <p:cNvSpPr>
            <a:spLocks noGrp="1"/>
          </p:cNvSpPr>
          <p:nvPr>
            <p:ph idx="1"/>
          </p:nvPr>
        </p:nvSpPr>
        <p:spPr/>
        <p:txBody>
          <a:bodyPr/>
          <a:lstStyle/>
          <a:p>
            <a:r>
              <a:rPr lang="en-US" dirty="0" smtClean="0"/>
              <a:t>Perl</a:t>
            </a:r>
          </a:p>
          <a:p>
            <a:r>
              <a:rPr lang="en-US" dirty="0" smtClean="0"/>
              <a:t>Microsoft Access</a:t>
            </a:r>
          </a:p>
          <a:p>
            <a:pPr>
              <a:buNone/>
            </a:pPr>
            <a:endParaRPr lang="en-US" dirty="0"/>
          </a:p>
        </p:txBody>
      </p:sp>
      <p:pic>
        <p:nvPicPr>
          <p:cNvPr id="4" name="Picture 3" descr="Picture 6.png"/>
          <p:cNvPicPr>
            <a:picLocks noChangeAspect="1"/>
          </p:cNvPicPr>
          <p:nvPr/>
        </p:nvPicPr>
        <p:blipFill>
          <a:blip r:embed="rId3"/>
          <a:stretch>
            <a:fillRect/>
          </a:stretch>
        </p:blipFill>
        <p:spPr>
          <a:xfrm>
            <a:off x="3694165" y="1417636"/>
            <a:ext cx="2325635" cy="1777024"/>
          </a:xfrm>
          <a:prstGeom prst="rect">
            <a:avLst/>
          </a:prstGeom>
        </p:spPr>
      </p:pic>
      <p:pic>
        <p:nvPicPr>
          <p:cNvPr id="5" name="Picture 4" descr="Picture 1.png"/>
          <p:cNvPicPr>
            <a:picLocks noChangeAspect="1"/>
          </p:cNvPicPr>
          <p:nvPr/>
        </p:nvPicPr>
        <p:blipFill>
          <a:blip r:embed="rId4"/>
          <a:stretch>
            <a:fillRect/>
          </a:stretch>
        </p:blipFill>
        <p:spPr>
          <a:xfrm>
            <a:off x="5791200" y="1417637"/>
            <a:ext cx="3352800" cy="5482247"/>
          </a:xfrm>
          <a:prstGeom prst="rect">
            <a:avLst/>
          </a:prstGeom>
        </p:spPr>
      </p:pic>
      <p:pic>
        <p:nvPicPr>
          <p:cNvPr id="6" name="Picture 5" descr="m access.jpg"/>
          <p:cNvPicPr>
            <a:picLocks noChangeAspect="1"/>
          </p:cNvPicPr>
          <p:nvPr/>
        </p:nvPicPr>
        <p:blipFill>
          <a:blip r:embed="rId5"/>
          <a:stretch>
            <a:fillRect/>
          </a:stretch>
        </p:blipFill>
        <p:spPr>
          <a:xfrm>
            <a:off x="81955" y="3352800"/>
            <a:ext cx="5827911" cy="32766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Objectives</a:t>
            </a:r>
            <a:endParaRPr lang="en-US" dirty="0"/>
          </a:p>
        </p:txBody>
      </p:sp>
      <p:sp>
        <p:nvSpPr>
          <p:cNvPr id="10" name="Content Placeholder 9"/>
          <p:cNvSpPr>
            <a:spLocks noGrp="1"/>
          </p:cNvSpPr>
          <p:nvPr>
            <p:ph idx="1"/>
          </p:nvPr>
        </p:nvSpPr>
        <p:spPr>
          <a:xfrm>
            <a:off x="457200" y="1600200"/>
            <a:ext cx="8229600" cy="4724400"/>
          </a:xfrm>
        </p:spPr>
        <p:txBody>
          <a:bodyPr>
            <a:normAutofit/>
          </a:bodyPr>
          <a:lstStyle/>
          <a:p>
            <a:r>
              <a:rPr lang="en-US" dirty="0" smtClean="0"/>
              <a:t>Use the Gene Ontology and resources at Mouse Genome Informatics (MGI) and find the relations between the CCO and the Mouse Genome</a:t>
            </a:r>
          </a:p>
          <a:p>
            <a:r>
              <a:rPr lang="en-US" dirty="0" smtClean="0"/>
              <a:t>Explore methods of integrating the data in the CCO with the MGD through cross-references and queries</a:t>
            </a:r>
          </a:p>
          <a:p>
            <a:r>
              <a:rPr lang="en-US" dirty="0" smtClean="0"/>
              <a:t>Develop a completed database with annotated data</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so far</a:t>
            </a:r>
            <a:endParaRPr lang="en-US" dirty="0"/>
          </a:p>
        </p:txBody>
      </p:sp>
      <p:sp>
        <p:nvSpPr>
          <p:cNvPr id="3" name="Content Placeholder 2"/>
          <p:cNvSpPr>
            <a:spLocks noGrp="1"/>
          </p:cNvSpPr>
          <p:nvPr>
            <p:ph idx="1"/>
          </p:nvPr>
        </p:nvSpPr>
        <p:spPr/>
        <p:txBody>
          <a:bodyPr/>
          <a:lstStyle/>
          <a:p>
            <a:r>
              <a:rPr lang="en-US" dirty="0" smtClean="0"/>
              <a:t>Using </a:t>
            </a:r>
            <a:r>
              <a:rPr lang="en-US" dirty="0" smtClean="0"/>
              <a:t>P</a:t>
            </a:r>
            <a:r>
              <a:rPr lang="en-US" dirty="0" smtClean="0"/>
              <a:t>erl, I’ve created tables of cross-references between the CCO and the GO</a:t>
            </a:r>
          </a:p>
          <a:p>
            <a:r>
              <a:rPr lang="en-US" dirty="0" smtClean="0"/>
              <a:t>Using Microsoft Access, I’ve used these tables to create joins and run queries that output tables that show the relationships between the CCO and the MGD through the GO and </a:t>
            </a:r>
            <a:r>
              <a:rPr lang="en-US" dirty="0" err="1" smtClean="0"/>
              <a:t>Orthologs</a:t>
            </a:r>
            <a:r>
              <a:rPr lang="en-US" dirty="0" smtClean="0"/>
              <a:t> of the mouse genome.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next</a:t>
            </a:r>
            <a:endParaRPr lang="en-US" dirty="0"/>
          </a:p>
        </p:txBody>
      </p:sp>
      <p:sp>
        <p:nvSpPr>
          <p:cNvPr id="3" name="Content Placeholder 2"/>
          <p:cNvSpPr>
            <a:spLocks noGrp="1"/>
          </p:cNvSpPr>
          <p:nvPr>
            <p:ph idx="1"/>
          </p:nvPr>
        </p:nvSpPr>
        <p:spPr/>
        <p:txBody>
          <a:bodyPr/>
          <a:lstStyle/>
          <a:p>
            <a:r>
              <a:rPr lang="en-US" dirty="0" smtClean="0"/>
              <a:t>Obo-Edit: Explore the temporal relations in the CCO and how to integrate them into the MGD</a:t>
            </a:r>
          </a:p>
          <a:p>
            <a:r>
              <a:rPr lang="en-US" dirty="0" smtClean="0"/>
              <a:t>Protégé: Create an Obo or Owl file of the data from the separate databases and create one database to add to the mouse genome database or to the GO</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a:t>
            </a:r>
            <a:endParaRPr lang="en-US" dirty="0"/>
          </a:p>
        </p:txBody>
      </p:sp>
      <p:sp>
        <p:nvSpPr>
          <p:cNvPr id="3" name="Content Placeholder 2"/>
          <p:cNvSpPr>
            <a:spLocks noGrp="1"/>
          </p:cNvSpPr>
          <p:nvPr>
            <p:ph idx="1"/>
          </p:nvPr>
        </p:nvSpPr>
        <p:spPr/>
        <p:txBody>
          <a:bodyPr/>
          <a:lstStyle/>
          <a:p>
            <a:r>
              <a:rPr lang="en-US" dirty="0" smtClean="0"/>
              <a:t>Dr. Judith Blake and her lab</a:t>
            </a:r>
          </a:p>
          <a:p>
            <a:r>
              <a:rPr lang="en-US" dirty="0" smtClean="0"/>
              <a:t>Mary Dolan</a:t>
            </a:r>
          </a:p>
          <a:p>
            <a:r>
              <a:rPr lang="en-US" dirty="0" err="1" smtClean="0"/>
              <a:t>Iry</a:t>
            </a:r>
            <a:r>
              <a:rPr lang="en-US" dirty="0" smtClean="0"/>
              <a:t> Witham</a:t>
            </a:r>
          </a:p>
          <a:p>
            <a:r>
              <a:rPr lang="en-US" dirty="0" smtClean="0"/>
              <a:t>Dr. Jon Geiger and the Jackson Lab Student Summer Program</a:t>
            </a:r>
          </a:p>
          <a:p>
            <a:r>
              <a:rPr lang="en-US" dirty="0" smtClean="0"/>
              <a:t>National Human Genome Research </a:t>
            </a:r>
            <a:r>
              <a:rPr lang="en-US" dirty="0" smtClean="0"/>
              <a:t>Institute</a:t>
            </a:r>
          </a:p>
          <a:p>
            <a:r>
              <a:rPr lang="en-US" dirty="0" smtClean="0"/>
              <a:t>The </a:t>
            </a:r>
            <a:r>
              <a:rPr lang="en-US" dirty="0" smtClean="0"/>
              <a:t>Horace W. Goldsmith Foundation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240</TotalTime>
  <Words>413</Words>
  <Application>Microsoft Macintosh PowerPoint</Application>
  <PresentationFormat>On-screen Show (4:3)</PresentationFormat>
  <Paragraphs>47</Paragraphs>
  <Slides>11</Slides>
  <Notes>2</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Office Theme</vt:lpstr>
      <vt:lpstr>Integrating the Cell Cycle Ontology with the Mouse Genome Database</vt:lpstr>
      <vt:lpstr>Ontology</vt:lpstr>
      <vt:lpstr>The Gene Ontology</vt:lpstr>
      <vt:lpstr>Overview of the Cell Cycle and the Cell Cycle Ontology</vt:lpstr>
      <vt:lpstr>Tools</vt:lpstr>
      <vt:lpstr>Objectives</vt:lpstr>
      <vt:lpstr>Progress so far</vt:lpstr>
      <vt:lpstr>What’s next</vt:lpstr>
      <vt:lpstr>Thanks</vt:lpstr>
      <vt:lpstr>Bibliography</vt:lpstr>
      <vt:lpstr>Questions?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Integrating the Cell Cycle Ontology with the Mouse Genome Database</dc:title>
  <dc:creator>David Smith</dc:creator>
  <cp:lastModifiedBy>David Smith</cp:lastModifiedBy>
  <cp:revision>9</cp:revision>
  <dcterms:created xsi:type="dcterms:W3CDTF">2009-07-13T14:38:23Z</dcterms:created>
  <dcterms:modified xsi:type="dcterms:W3CDTF">2009-07-13T17:12:12Z</dcterms:modified>
</cp:coreProperties>
</file>