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3.xml" ContentType="application/vnd.openxmlformats-officedocument.presentationml.notesSlide+xml"/>
  <Default Extension="bin" ContentType="application/vnd.openxmlformats-officedocument.presentationml.printerSettings"/>
  <Override PartName="/ppt/notesSlides/notesSlide4.xml" ContentType="application/vnd.openxmlformats-officedocument.presentationml.notesSlide+xml"/>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33" r:id="rId1"/>
  </p:sldMasterIdLst>
  <p:notesMasterIdLst>
    <p:notesMasterId r:id="rId14"/>
  </p:notesMasterIdLst>
  <p:sldIdLst>
    <p:sldId id="256" r:id="rId2"/>
    <p:sldId id="257" r:id="rId3"/>
    <p:sldId id="258" r:id="rId4"/>
    <p:sldId id="259" r:id="rId5"/>
    <p:sldId id="267" r:id="rId6"/>
    <p:sldId id="261" r:id="rId7"/>
    <p:sldId id="260" r:id="rId8"/>
    <p:sldId id="262" r:id="rId9"/>
    <p:sldId id="263" r:id="rId10"/>
    <p:sldId id="264" r:id="rId11"/>
    <p:sldId id="266"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6098" autoAdjust="0"/>
    <p:restoredTop sz="94660"/>
  </p:normalViewPr>
  <p:slideViewPr>
    <p:cSldViewPr snapToObjects="1">
      <p:cViewPr varScale="1">
        <p:scale>
          <a:sx n="154" d="100"/>
          <a:sy n="154" d="100"/>
        </p:scale>
        <p:origin x="-111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notesMaster" Target="notesMasters/notesMaster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D7DF2-39D2-CC4E-B367-1CB151C6B87F}" type="datetimeFigureOut">
              <a:rPr lang="en-US" smtClean="0"/>
              <a:pPr/>
              <a:t>7/15/09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826460-FDCD-234E-936F-A2BEF3A8A5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cancer</a:t>
            </a:r>
            <a:r>
              <a:rPr lang="en-US" baseline="0" dirty="0" smtClean="0"/>
              <a:t> and the cell cycle.</a:t>
            </a:r>
            <a:endParaRPr lang="en-US" dirty="0"/>
          </a:p>
        </p:txBody>
      </p:sp>
      <p:sp>
        <p:nvSpPr>
          <p:cNvPr id="4" name="Slide Number Placeholder 3"/>
          <p:cNvSpPr>
            <a:spLocks noGrp="1"/>
          </p:cNvSpPr>
          <p:nvPr>
            <p:ph type="sldNum" sz="quarter" idx="10"/>
          </p:nvPr>
        </p:nvSpPr>
        <p:spPr/>
        <p:txBody>
          <a:bodyPr/>
          <a:lstStyle/>
          <a:p>
            <a:fld id="{9C826460-FDCD-234E-936F-A2BEF3A8A530}"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Want to add Cell</a:t>
            </a:r>
            <a:r>
              <a:rPr lang="en-US" baseline="0" dirty="0" smtClean="0"/>
              <a:t> Cycle data to these resources.</a:t>
            </a:r>
          </a:p>
          <a:p>
            <a:r>
              <a:rPr lang="en-US" baseline="0" dirty="0" smtClean="0"/>
              <a:t>May not get </a:t>
            </a:r>
            <a:r>
              <a:rPr lang="en-US" baseline="0" smtClean="0"/>
              <a:t>to Expression.</a:t>
            </a:r>
            <a:endParaRPr lang="en-US" dirty="0"/>
          </a:p>
        </p:txBody>
      </p:sp>
      <p:sp>
        <p:nvSpPr>
          <p:cNvPr id="4" name="Slide Number Placeholder 3"/>
          <p:cNvSpPr>
            <a:spLocks noGrp="1"/>
          </p:cNvSpPr>
          <p:nvPr>
            <p:ph type="sldNum" sz="quarter" idx="10"/>
          </p:nvPr>
        </p:nvSpPr>
        <p:spPr/>
        <p:txBody>
          <a:bodyPr/>
          <a:lstStyle/>
          <a:p>
            <a:fld id="{9C826460-FDCD-234E-936F-A2BEF3A8A530}"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regular expressions</a:t>
            </a:r>
          </a:p>
          <a:p>
            <a:r>
              <a:rPr lang="en-US" dirty="0" smtClean="0"/>
              <a:t>Talk about joins and SQL</a:t>
            </a:r>
            <a:endParaRPr lang="en-US" dirty="0"/>
          </a:p>
        </p:txBody>
      </p:sp>
      <p:sp>
        <p:nvSpPr>
          <p:cNvPr id="4" name="Slide Number Placeholder 3"/>
          <p:cNvSpPr>
            <a:spLocks noGrp="1"/>
          </p:cNvSpPr>
          <p:nvPr>
            <p:ph type="sldNum" sz="quarter" idx="10"/>
          </p:nvPr>
        </p:nvSpPr>
        <p:spPr/>
        <p:txBody>
          <a:bodyPr/>
          <a:lstStyle/>
          <a:p>
            <a:fld id="{9C826460-FDCD-234E-936F-A2BEF3A8A530}"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a:t>
            </a:r>
            <a:r>
              <a:rPr lang="en-US" baseline="0" dirty="0" smtClean="0"/>
              <a:t> about different data sources and the problem of matching ids (alt ids, different notations, names)</a:t>
            </a:r>
            <a:endParaRPr lang="en-US" dirty="0"/>
          </a:p>
        </p:txBody>
      </p:sp>
      <p:sp>
        <p:nvSpPr>
          <p:cNvPr id="4" name="Slide Number Placeholder 3"/>
          <p:cNvSpPr>
            <a:spLocks noGrp="1"/>
          </p:cNvSpPr>
          <p:nvPr>
            <p:ph type="sldNum" sz="quarter" idx="10"/>
          </p:nvPr>
        </p:nvSpPr>
        <p:spPr/>
        <p:txBody>
          <a:bodyPr/>
          <a:lstStyle/>
          <a:p>
            <a:fld id="{9C826460-FDCD-234E-936F-A2BEF3A8A530}"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AEDDAEA-67C0-B24C-B7F7-B1BEDE52600E}" type="datetimeFigureOut">
              <a:rPr lang="en-US" smtClean="0"/>
              <a:pPr/>
              <a:t>7/15/09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E29E33-B620-47F9-BB04-8846C2A5AFCC}" type="slidenum">
              <a:rPr kumimoji="0" lang="en-US" smtClean="0"/>
              <a:pPr/>
              <a:t>‹#›</a:t>
            </a:fld>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EDDAEA-67C0-B24C-B7F7-B1BEDE52600E}" type="datetimeFigureOut">
              <a:rPr lang="en-US" smtClean="0"/>
              <a:pPr/>
              <a:t>7/15/09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57667-6E7E-534C-A233-0768385B53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9257667-6E7E-534C-A233-0768385B539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EDDAEA-67C0-B24C-B7F7-B1BEDE52600E}" type="datetimeFigureOut">
              <a:rPr lang="en-US" smtClean="0"/>
              <a:pPr/>
              <a:t>7/15/09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EDDAEA-67C0-B24C-B7F7-B1BEDE52600E}" type="datetimeFigureOut">
              <a:rPr lang="en-US" smtClean="0"/>
              <a:pPr/>
              <a:t>7/15/09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9257667-6E7E-534C-A233-0768385B539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AEDDAEA-67C0-B24C-B7F7-B1BEDE52600E}" type="datetimeFigureOut">
              <a:rPr lang="en-US" smtClean="0"/>
              <a:pPr/>
              <a:t>7/15/09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257667-6E7E-534C-A233-0768385B539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AEDDAEA-67C0-B24C-B7F7-B1BEDE52600E}" type="datetimeFigureOut">
              <a:rPr lang="en-US" smtClean="0"/>
              <a:pPr/>
              <a:t>7/15/09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57667-6E7E-534C-A233-0768385B539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AEDDAEA-67C0-B24C-B7F7-B1BEDE52600E}" type="datetimeFigureOut">
              <a:rPr lang="en-US" smtClean="0"/>
              <a:pPr/>
              <a:t>7/15/09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9257667-6E7E-534C-A233-0768385B539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EDDAEA-67C0-B24C-B7F7-B1BEDE52600E}" type="datetimeFigureOut">
              <a:rPr lang="en-US" smtClean="0"/>
              <a:pPr/>
              <a:t>7/15/09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9257667-6E7E-534C-A233-0768385B53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AEDDAEA-67C0-B24C-B7F7-B1BEDE52600E}" type="datetimeFigureOut">
              <a:rPr lang="en-US" smtClean="0"/>
              <a:pPr/>
              <a:t>7/15/09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9257667-6E7E-534C-A233-0768385B53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9E29E33-B620-47F9-BB04-8846C2A5AFCC}" type="slidenum">
              <a:rPr kumimoji="0" lang="en-US" smtClean="0"/>
              <a:pPr/>
              <a:t>‹#›</a:t>
            </a:fld>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AEDDAEA-67C0-B24C-B7F7-B1BEDE52600E}" type="datetimeFigureOut">
              <a:rPr lang="en-US" smtClean="0"/>
              <a:pPr/>
              <a:t>7/15/09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9257667-6E7E-534C-A233-0768385B539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AEDDAEA-67C0-B24C-B7F7-B1BEDE52600E}" type="datetimeFigureOut">
              <a:rPr lang="en-US" smtClean="0"/>
              <a:pPr/>
              <a:t>7/15/09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EDDAEA-67C0-B24C-B7F7-B1BEDE52600E}" type="datetimeFigureOut">
              <a:rPr lang="en-US" smtClean="0"/>
              <a:pPr/>
              <a:t>7/15/09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9257667-6E7E-534C-A233-0768385B539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image" Target="../media/image7.png"/><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 Id="rId5"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David R. Smith</a:t>
            </a:r>
          </a:p>
          <a:p>
            <a:r>
              <a:rPr lang="en-US" dirty="0" smtClean="0"/>
              <a:t>Dr. Mary Dolan</a:t>
            </a:r>
          </a:p>
          <a:p>
            <a:r>
              <a:rPr lang="en-US" dirty="0" smtClean="0"/>
              <a:t>Dr. Judith Blake</a:t>
            </a:r>
            <a:endParaRPr lang="en-US" dirty="0"/>
          </a:p>
        </p:txBody>
      </p:sp>
      <p:sp>
        <p:nvSpPr>
          <p:cNvPr id="2" name="Title 1"/>
          <p:cNvSpPr>
            <a:spLocks noGrp="1"/>
          </p:cNvSpPr>
          <p:nvPr>
            <p:ph type="ctrTitle"/>
          </p:nvPr>
        </p:nvSpPr>
        <p:spPr/>
        <p:txBody>
          <a:bodyPr>
            <a:normAutofit fontScale="90000"/>
          </a:bodyPr>
          <a:lstStyle/>
          <a:p>
            <a:r>
              <a:rPr lang="en-US" dirty="0" smtClean="0"/>
              <a:t>Integrating the Cell Cycle Ontology with the Mouse Genome Database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sz="quarter" idx="1"/>
          </p:nvPr>
        </p:nvSpPr>
        <p:spPr/>
        <p:txBody>
          <a:bodyPr/>
          <a:lstStyle/>
          <a:p>
            <a:r>
              <a:rPr lang="en-US" dirty="0" smtClean="0"/>
              <a:t>Dr. Judith Blake and her lab</a:t>
            </a:r>
          </a:p>
          <a:p>
            <a:r>
              <a:rPr lang="en-US" dirty="0" smtClean="0"/>
              <a:t>Dr. Mary Dolan</a:t>
            </a:r>
          </a:p>
          <a:p>
            <a:r>
              <a:rPr lang="en-US" dirty="0" err="1" smtClean="0"/>
              <a:t>Iry</a:t>
            </a:r>
            <a:r>
              <a:rPr lang="en-US" dirty="0" smtClean="0"/>
              <a:t> Witham</a:t>
            </a:r>
          </a:p>
          <a:p>
            <a:r>
              <a:rPr lang="en-US" dirty="0" smtClean="0"/>
              <a:t>Dr. Jon Geiger and the Jackson Lab Student Summer Program</a:t>
            </a:r>
          </a:p>
          <a:p>
            <a:r>
              <a:rPr lang="en-US" dirty="0" smtClean="0"/>
              <a:t>National Human Genome Research Institute</a:t>
            </a:r>
          </a:p>
          <a:p>
            <a:r>
              <a:rPr lang="en-US" dirty="0" smtClean="0"/>
              <a:t>The Horace W. Goldsmith Foundation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sz="quarter" idx="1"/>
          </p:nvPr>
        </p:nvSpPr>
        <p:spPr/>
        <p:txBody>
          <a:bodyPr/>
          <a:lstStyle/>
          <a:p>
            <a:r>
              <a:rPr lang="en-US" dirty="0" smtClean="0"/>
              <a:t>Too lazy to do this right now</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descr="questions.jpg"/>
          <p:cNvPicPr>
            <a:picLocks noGrp="1" noChangeAspect="1"/>
          </p:cNvPicPr>
          <p:nvPr>
            <p:ph sz="quarter" idx="1"/>
          </p:nvPr>
        </p:nvPicPr>
        <p:blipFill>
          <a:blip r:embed="rId2"/>
          <a:stretch>
            <a:fillRect/>
          </a:stretch>
        </p:blipFill>
        <p:spPr>
          <a:xfrm>
            <a:off x="1717034" y="1600199"/>
            <a:ext cx="5445765" cy="4752961"/>
          </a:xfr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a:t>
            </a:r>
            <a:endParaRPr lang="en-US" dirty="0"/>
          </a:p>
        </p:txBody>
      </p:sp>
      <p:sp>
        <p:nvSpPr>
          <p:cNvPr id="3" name="Content Placeholder 2"/>
          <p:cNvSpPr>
            <a:spLocks noGrp="1"/>
          </p:cNvSpPr>
          <p:nvPr>
            <p:ph sz="half" idx="1"/>
          </p:nvPr>
        </p:nvSpPr>
        <p:spPr/>
        <p:txBody>
          <a:bodyPr/>
          <a:lstStyle/>
          <a:p>
            <a:r>
              <a:rPr lang="en-US" dirty="0" smtClean="0"/>
              <a:t>A vocabulary of terms used in a specific domain, definitions of those terms, and the defined relationships between them</a:t>
            </a:r>
          </a:p>
          <a:p>
            <a:r>
              <a:rPr lang="en-US" dirty="0" smtClean="0"/>
              <a:t>The two ontologies being used in my project: </a:t>
            </a:r>
          </a:p>
          <a:p>
            <a:pPr lvl="1"/>
            <a:r>
              <a:rPr lang="en-US" dirty="0" smtClean="0"/>
              <a:t>Cell Cycle Ontology (CCO)</a:t>
            </a:r>
          </a:p>
          <a:p>
            <a:pPr lvl="1"/>
            <a:r>
              <a:rPr lang="en-US" dirty="0" smtClean="0"/>
              <a:t>Gene Ontology (GO)</a:t>
            </a:r>
          </a:p>
        </p:txBody>
      </p:sp>
      <p:pic>
        <p:nvPicPr>
          <p:cNvPr id="5" name="Picture 4" descr="icecreamontology"/>
          <p:cNvPicPr>
            <a:picLocks noChangeAspect="1" noChangeArrowheads="1"/>
          </p:cNvPicPr>
          <p:nvPr/>
        </p:nvPicPr>
        <p:blipFill>
          <a:blip r:embed="rId2"/>
          <a:srcRect/>
          <a:stretch>
            <a:fillRect/>
          </a:stretch>
        </p:blipFill>
        <p:spPr bwMode="auto">
          <a:xfrm>
            <a:off x="4794504" y="1600200"/>
            <a:ext cx="4041648" cy="3859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 Ontology</a:t>
            </a:r>
            <a:endParaRPr lang="en-US" dirty="0"/>
          </a:p>
        </p:txBody>
      </p:sp>
      <p:sp>
        <p:nvSpPr>
          <p:cNvPr id="3" name="Content Placeholder 2"/>
          <p:cNvSpPr>
            <a:spLocks noGrp="1"/>
          </p:cNvSpPr>
          <p:nvPr>
            <p:ph sz="quarter" idx="1"/>
          </p:nvPr>
        </p:nvSpPr>
        <p:spPr/>
        <p:txBody>
          <a:bodyPr/>
          <a:lstStyle/>
          <a:p>
            <a:r>
              <a:rPr lang="en-US" dirty="0" smtClean="0"/>
              <a:t>The Gene Ontology classifies the genes and proteins of many model organisms under three domains:</a:t>
            </a:r>
          </a:p>
          <a:p>
            <a:pPr lvl="1"/>
            <a:r>
              <a:rPr lang="en-US" dirty="0" smtClean="0"/>
              <a:t>Biological process</a:t>
            </a:r>
          </a:p>
          <a:p>
            <a:pPr lvl="1"/>
            <a:r>
              <a:rPr lang="en-US" dirty="0" smtClean="0"/>
              <a:t>Molecular function</a:t>
            </a:r>
          </a:p>
          <a:p>
            <a:pPr lvl="1"/>
            <a:r>
              <a:rPr lang="en-US" dirty="0" smtClean="0"/>
              <a:t>Cellular </a:t>
            </a:r>
            <a:r>
              <a:rPr lang="en-US" dirty="0" smtClean="0"/>
              <a:t>component</a:t>
            </a:r>
          </a:p>
          <a:p>
            <a:r>
              <a:rPr lang="en-US" dirty="0" smtClean="0"/>
              <a:t>The GO Consortium has annotations from 17 other databases, including MGD</a:t>
            </a:r>
            <a:endParaRPr lang="en-US" dirty="0" smtClean="0"/>
          </a:p>
        </p:txBody>
      </p:sp>
      <p:pic>
        <p:nvPicPr>
          <p:cNvPr id="4" name="Picture 3" descr="Picture 9.png"/>
          <p:cNvPicPr>
            <a:picLocks noChangeAspect="1"/>
          </p:cNvPicPr>
          <p:nvPr/>
        </p:nvPicPr>
        <p:blipFill>
          <a:blip r:embed="rId2"/>
          <a:stretch>
            <a:fillRect/>
          </a:stretch>
        </p:blipFill>
        <p:spPr>
          <a:xfrm>
            <a:off x="4876800" y="5078742"/>
            <a:ext cx="3792728" cy="486614"/>
          </a:xfrm>
          <a:prstGeom prst="rect">
            <a:avLst/>
          </a:prstGeom>
        </p:spPr>
      </p:pic>
      <p:pic>
        <p:nvPicPr>
          <p:cNvPr id="5" name="Picture 4" descr="Picture 10.png"/>
          <p:cNvPicPr>
            <a:picLocks noChangeAspect="1"/>
          </p:cNvPicPr>
          <p:nvPr/>
        </p:nvPicPr>
        <p:blipFill>
          <a:blip r:embed="rId3"/>
          <a:stretch>
            <a:fillRect/>
          </a:stretch>
        </p:blipFill>
        <p:spPr>
          <a:xfrm>
            <a:off x="609599" y="4876801"/>
            <a:ext cx="4124181" cy="931862"/>
          </a:xfrm>
          <a:prstGeom prst="rect">
            <a:avLst/>
          </a:prstGeom>
        </p:spPr>
      </p:pic>
      <p:sp>
        <p:nvSpPr>
          <p:cNvPr id="6" name="Rectangle 5"/>
          <p:cNvSpPr/>
          <p:nvPr/>
        </p:nvSpPr>
        <p:spPr>
          <a:xfrm>
            <a:off x="304800" y="5975937"/>
            <a:ext cx="4572000" cy="246221"/>
          </a:xfrm>
          <a:prstGeom prst="rect">
            <a:avLst/>
          </a:prstGeom>
        </p:spPr>
        <p:txBody>
          <a:bodyPr>
            <a:spAutoFit/>
          </a:bodyPr>
          <a:lstStyle/>
          <a:p>
            <a:r>
              <a:rPr lang="en-US" sz="1000" dirty="0" smtClean="0"/>
              <a:t>http://www.informatics.jax.org/searches/GO.cgi?id=GO:0007049</a:t>
            </a:r>
            <a:endParaRPr lang="en-US" sz="1000" dirty="0"/>
          </a:p>
        </p:txBody>
      </p:sp>
      <p:sp>
        <p:nvSpPr>
          <p:cNvPr id="7" name="Rectangle 6"/>
          <p:cNvSpPr/>
          <p:nvPr/>
        </p:nvSpPr>
        <p:spPr>
          <a:xfrm>
            <a:off x="4876800" y="5837437"/>
            <a:ext cx="4038600" cy="276999"/>
          </a:xfrm>
          <a:prstGeom prst="rect">
            <a:avLst/>
          </a:prstGeom>
        </p:spPr>
        <p:txBody>
          <a:bodyPr wrap="square">
            <a:spAutoFit/>
          </a:bodyPr>
          <a:lstStyle/>
          <a:p>
            <a:r>
              <a:rPr lang="en-US" sz="600" dirty="0" smtClean="0"/>
              <a:t>http://amigo.geneontology.org/cgi-bin/amigo/browse.cgi?action=set-tree&amp;open_0=GO:0007049&amp;open_1=GO:0007049&amp;session_id=8702amigo1247669290</a:t>
            </a:r>
            <a:endParaRPr lang="en-US" sz="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rmAutofit fontScale="90000"/>
          </a:bodyPr>
          <a:lstStyle/>
          <a:p>
            <a:r>
              <a:rPr lang="en-US" dirty="0" smtClean="0"/>
              <a:t>Overview of the Cell Cycle and the Cell Cycle Ontology</a:t>
            </a:r>
            <a:endParaRPr lang="en-US" dirty="0"/>
          </a:p>
        </p:txBody>
      </p:sp>
      <p:pic>
        <p:nvPicPr>
          <p:cNvPr id="9" name="Content Placeholder 8" descr="originalcycle.jpg"/>
          <p:cNvPicPr>
            <a:picLocks noGrp="1" noChangeAspect="1"/>
          </p:cNvPicPr>
          <p:nvPr>
            <p:ph sz="half" idx="1"/>
          </p:nvPr>
        </p:nvPicPr>
        <p:blipFill>
          <a:blip r:embed="rId3"/>
          <a:srcRect t="-6546" b="-6546"/>
          <a:stretch>
            <a:fillRect/>
          </a:stretch>
        </p:blipFill>
        <p:spPr>
          <a:xfrm>
            <a:off x="5715000" y="4114800"/>
            <a:ext cx="1908048" cy="2211896"/>
          </a:xfrm>
        </p:spPr>
      </p:pic>
      <p:sp>
        <p:nvSpPr>
          <p:cNvPr id="7" name="Content Placeholder 6"/>
          <p:cNvSpPr>
            <a:spLocks noGrp="1"/>
          </p:cNvSpPr>
          <p:nvPr>
            <p:ph sz="half" idx="2"/>
          </p:nvPr>
        </p:nvSpPr>
        <p:spPr>
          <a:xfrm>
            <a:off x="301752" y="1371600"/>
            <a:ext cx="4038600" cy="4724400"/>
          </a:xfrm>
        </p:spPr>
        <p:txBody>
          <a:bodyPr>
            <a:normAutofit fontScale="92500"/>
          </a:bodyPr>
          <a:lstStyle/>
          <a:p>
            <a:r>
              <a:rPr lang="en-US" sz="2000" dirty="0" smtClean="0"/>
              <a:t>The Cell Cycle Ontology extends existing ontologies for cell cycle knowledge and integrates and manages knowledge about the cell cycle components and regulatory aspects. The MGD, however, does not have the data collected in the CCO</a:t>
            </a:r>
          </a:p>
          <a:p>
            <a:r>
              <a:rPr lang="en-US" sz="2000" dirty="0" smtClean="0"/>
              <a:t>There are at least two types of cell cycle control mechanisms. The first ensures clean transitions from phase to phase. The second is checkpoint control. Ensuring that the previous phase is complete</a:t>
            </a:r>
          </a:p>
          <a:p>
            <a:endParaRPr lang="en-US" sz="2000" dirty="0" smtClean="0"/>
          </a:p>
          <a:p>
            <a:endParaRPr lang="en-US" dirty="0"/>
          </a:p>
        </p:txBody>
      </p:sp>
      <p:pic>
        <p:nvPicPr>
          <p:cNvPr id="10" name="Picture 9"/>
          <p:cNvPicPr>
            <a:picLocks noChangeAspect="1"/>
          </p:cNvPicPr>
          <p:nvPr/>
        </p:nvPicPr>
        <p:blipFill>
          <a:blip r:embed="rId4"/>
          <a:stretch>
            <a:fillRect/>
          </a:stretch>
        </p:blipFill>
        <p:spPr>
          <a:xfrm>
            <a:off x="4962718" y="1490344"/>
            <a:ext cx="3647882" cy="2579688"/>
          </a:xfrm>
          <a:prstGeom prst="rect">
            <a:avLst/>
          </a:prstGeom>
        </p:spPr>
      </p:pic>
      <p:sp>
        <p:nvSpPr>
          <p:cNvPr id="6" name="Rectangle 5"/>
          <p:cNvSpPr/>
          <p:nvPr/>
        </p:nvSpPr>
        <p:spPr>
          <a:xfrm>
            <a:off x="5638800" y="6189595"/>
            <a:ext cx="4572000" cy="184666"/>
          </a:xfrm>
          <a:prstGeom prst="rect">
            <a:avLst/>
          </a:prstGeom>
        </p:spPr>
        <p:txBody>
          <a:bodyPr>
            <a:spAutoFit/>
          </a:bodyPr>
          <a:lstStyle/>
          <a:p>
            <a:r>
              <a:rPr lang="en-US" sz="600" dirty="0" smtClean="0"/>
              <a:t>http://www.visembryo.com/images/CellCycle.gif</a:t>
            </a:r>
            <a:endParaRPr lang="en-US" sz="600" dirty="0"/>
          </a:p>
        </p:txBody>
      </p:sp>
      <p:sp>
        <p:nvSpPr>
          <p:cNvPr id="8" name="Rectangle 7"/>
          <p:cNvSpPr/>
          <p:nvPr/>
        </p:nvSpPr>
        <p:spPr>
          <a:xfrm>
            <a:off x="5867400" y="4070032"/>
            <a:ext cx="1364476" cy="184666"/>
          </a:xfrm>
          <a:prstGeom prst="rect">
            <a:avLst/>
          </a:prstGeom>
        </p:spPr>
        <p:txBody>
          <a:bodyPr wrap="none">
            <a:spAutoFit/>
          </a:bodyPr>
          <a:lstStyle/>
          <a:p>
            <a:r>
              <a:rPr lang="en-US" sz="600" dirty="0" smtClean="0"/>
              <a:t>http://www.cellcycleontology.org/</a:t>
            </a:r>
            <a:endParaRPr lang="en-US" sz="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Mouse Genome Database</a:t>
            </a:r>
            <a:endParaRPr lang="en-US" dirty="0"/>
          </a:p>
        </p:txBody>
      </p:sp>
      <p:sp>
        <p:nvSpPr>
          <p:cNvPr id="6" name="Content Placeholder 5"/>
          <p:cNvSpPr>
            <a:spLocks noGrp="1"/>
          </p:cNvSpPr>
          <p:nvPr>
            <p:ph sz="quarter" idx="1"/>
          </p:nvPr>
        </p:nvSpPr>
        <p:spPr/>
        <p:txBody>
          <a:bodyPr>
            <a:normAutofit/>
          </a:bodyPr>
          <a:lstStyle/>
          <a:p>
            <a:r>
              <a:rPr lang="en-US" dirty="0" smtClean="0"/>
              <a:t>The Mouse Genome Database is the international database resource for the laboratory mouse. The resources in MGD that are of interest to my project are:</a:t>
            </a:r>
          </a:p>
          <a:p>
            <a:pPr lvl="1"/>
            <a:r>
              <a:rPr lang="en-US" dirty="0" smtClean="0"/>
              <a:t>GO annotations</a:t>
            </a:r>
          </a:p>
          <a:p>
            <a:pPr lvl="1"/>
            <a:r>
              <a:rPr lang="en-US" dirty="0" smtClean="0"/>
              <a:t>Human-mouse orthology</a:t>
            </a:r>
          </a:p>
          <a:p>
            <a:pPr lvl="1"/>
            <a:r>
              <a:rPr lang="en-US" dirty="0" smtClean="0"/>
              <a:t>Phenotypes</a:t>
            </a:r>
          </a:p>
          <a:p>
            <a:pPr lvl="1"/>
            <a:r>
              <a:rPr lang="en-US" dirty="0" smtClean="0"/>
              <a:t>Pathways</a:t>
            </a:r>
          </a:p>
          <a:p>
            <a:pPr lvl="1"/>
            <a:r>
              <a:rPr lang="en-US" dirty="0" smtClean="0"/>
              <a:t>Disease associations</a:t>
            </a:r>
          </a:p>
          <a:p>
            <a:pPr lvl="1"/>
            <a:r>
              <a:rPr lang="en-US" dirty="0" smtClean="0"/>
              <a:t>Expression</a:t>
            </a:r>
          </a:p>
          <a:p>
            <a:endParaRPr lang="en-US" dirty="0"/>
          </a:p>
        </p:txBody>
      </p:sp>
      <p:sp>
        <p:nvSpPr>
          <p:cNvPr id="4" name="Rectangle 3"/>
          <p:cNvSpPr/>
          <p:nvPr/>
        </p:nvSpPr>
        <p:spPr>
          <a:xfrm>
            <a:off x="5029200" y="5638800"/>
            <a:ext cx="4572000" cy="184666"/>
          </a:xfrm>
          <a:prstGeom prst="rect">
            <a:avLst/>
          </a:prstGeom>
        </p:spPr>
        <p:txBody>
          <a:bodyPr>
            <a:spAutoFit/>
          </a:bodyPr>
          <a:lstStyle/>
          <a:p>
            <a:r>
              <a:rPr lang="en-US" sz="600" dirty="0" smtClean="0"/>
              <a:t>http://www.petwebsite.com/mice/mice_images/mouse_5.jpg</a:t>
            </a:r>
            <a:endParaRPr lang="en-US" sz="600" dirty="0"/>
          </a:p>
        </p:txBody>
      </p:sp>
      <p:pic>
        <p:nvPicPr>
          <p:cNvPr id="7" name="Picture 6" descr="mouse_5.jpg"/>
          <p:cNvPicPr>
            <a:picLocks noChangeAspect="1"/>
          </p:cNvPicPr>
          <p:nvPr/>
        </p:nvPicPr>
        <p:blipFill>
          <a:blip r:embed="rId3"/>
          <a:stretch>
            <a:fillRect/>
          </a:stretch>
        </p:blipFill>
        <p:spPr>
          <a:xfrm>
            <a:off x="5029200" y="3200400"/>
            <a:ext cx="2873115" cy="2336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3" name="Content Placeholder 2"/>
          <p:cNvSpPr>
            <a:spLocks noGrp="1"/>
          </p:cNvSpPr>
          <p:nvPr>
            <p:ph sz="quarter" idx="1"/>
          </p:nvPr>
        </p:nvSpPr>
        <p:spPr/>
        <p:txBody>
          <a:bodyPr/>
          <a:lstStyle/>
          <a:p>
            <a:r>
              <a:rPr lang="en-US" dirty="0" smtClean="0"/>
              <a:t>Perl</a:t>
            </a:r>
          </a:p>
          <a:p>
            <a:r>
              <a:rPr lang="en-US" dirty="0" smtClean="0"/>
              <a:t>Microsoft Access</a:t>
            </a:r>
          </a:p>
          <a:p>
            <a:pPr>
              <a:buNone/>
            </a:pPr>
            <a:endParaRPr lang="en-US" dirty="0"/>
          </a:p>
        </p:txBody>
      </p:sp>
      <p:pic>
        <p:nvPicPr>
          <p:cNvPr id="4" name="Picture 3" descr="Picture 6.png"/>
          <p:cNvPicPr>
            <a:picLocks noChangeAspect="1"/>
          </p:cNvPicPr>
          <p:nvPr/>
        </p:nvPicPr>
        <p:blipFill>
          <a:blip r:embed="rId3"/>
          <a:stretch>
            <a:fillRect/>
          </a:stretch>
        </p:blipFill>
        <p:spPr>
          <a:xfrm>
            <a:off x="3694165" y="1417636"/>
            <a:ext cx="2325635" cy="1777024"/>
          </a:xfrm>
          <a:prstGeom prst="rect">
            <a:avLst/>
          </a:prstGeom>
        </p:spPr>
      </p:pic>
      <p:pic>
        <p:nvPicPr>
          <p:cNvPr id="5" name="Picture 4" descr="Picture 1.png"/>
          <p:cNvPicPr>
            <a:picLocks noChangeAspect="1"/>
          </p:cNvPicPr>
          <p:nvPr/>
        </p:nvPicPr>
        <p:blipFill>
          <a:blip r:embed="rId4"/>
          <a:stretch>
            <a:fillRect/>
          </a:stretch>
        </p:blipFill>
        <p:spPr>
          <a:xfrm>
            <a:off x="5791200" y="1417637"/>
            <a:ext cx="3352800" cy="5482247"/>
          </a:xfrm>
          <a:prstGeom prst="rect">
            <a:avLst/>
          </a:prstGeom>
        </p:spPr>
      </p:pic>
      <p:pic>
        <p:nvPicPr>
          <p:cNvPr id="6" name="Picture 5" descr="m access.jpg"/>
          <p:cNvPicPr>
            <a:picLocks noChangeAspect="1"/>
          </p:cNvPicPr>
          <p:nvPr/>
        </p:nvPicPr>
        <p:blipFill>
          <a:blip r:embed="rId5"/>
          <a:stretch>
            <a:fillRect/>
          </a:stretch>
        </p:blipFill>
        <p:spPr>
          <a:xfrm>
            <a:off x="81955" y="3352800"/>
            <a:ext cx="5827911" cy="3276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Objectives</a:t>
            </a:r>
            <a:endParaRPr lang="en-US" dirty="0"/>
          </a:p>
        </p:txBody>
      </p:sp>
      <p:sp>
        <p:nvSpPr>
          <p:cNvPr id="10" name="Content Placeholder 9"/>
          <p:cNvSpPr>
            <a:spLocks noGrp="1"/>
          </p:cNvSpPr>
          <p:nvPr>
            <p:ph sz="quarter" idx="1"/>
          </p:nvPr>
        </p:nvSpPr>
        <p:spPr>
          <a:xfrm>
            <a:off x="457200" y="1600200"/>
            <a:ext cx="8229600" cy="4724400"/>
          </a:xfrm>
        </p:spPr>
        <p:txBody>
          <a:bodyPr>
            <a:normAutofit/>
          </a:bodyPr>
          <a:lstStyle/>
          <a:p>
            <a:r>
              <a:rPr lang="en-US" dirty="0" smtClean="0"/>
              <a:t>Use the Gene Ontology and resources at Mouse Genome Informatics (MGI) and find the relations between the CCO and the Mouse Genome</a:t>
            </a:r>
          </a:p>
          <a:p>
            <a:r>
              <a:rPr lang="en-US" dirty="0" smtClean="0"/>
              <a:t>Explore methods of integrating the data in the CCO with the MGD through cross-references and queries</a:t>
            </a:r>
          </a:p>
          <a:p>
            <a:r>
              <a:rPr lang="en-US" dirty="0" smtClean="0"/>
              <a:t>Develop a completed database with annotated data</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so far</a:t>
            </a:r>
            <a:endParaRPr lang="en-US" dirty="0"/>
          </a:p>
        </p:txBody>
      </p:sp>
      <p:sp>
        <p:nvSpPr>
          <p:cNvPr id="3" name="Content Placeholder 2"/>
          <p:cNvSpPr>
            <a:spLocks noGrp="1"/>
          </p:cNvSpPr>
          <p:nvPr>
            <p:ph sz="quarter" idx="1"/>
          </p:nvPr>
        </p:nvSpPr>
        <p:spPr/>
        <p:txBody>
          <a:bodyPr/>
          <a:lstStyle/>
          <a:p>
            <a:r>
              <a:rPr lang="en-US" dirty="0" smtClean="0"/>
              <a:t>Using Perl, I’ve created tables of cross-references between the CCO and the GO</a:t>
            </a:r>
          </a:p>
          <a:p>
            <a:r>
              <a:rPr lang="en-US" dirty="0" smtClean="0"/>
              <a:t>Using Microsoft Access, I’ve used these tables to create joins and run queries that output tables that show the relationships between the CCO and the MGD through the GO and </a:t>
            </a:r>
            <a:r>
              <a:rPr lang="en-US" dirty="0" err="1" smtClean="0"/>
              <a:t>Orthologs</a:t>
            </a:r>
            <a:r>
              <a:rPr lang="en-US" dirty="0" smtClean="0"/>
              <a:t> of the mouse genome.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sz="quarter" idx="1"/>
          </p:nvPr>
        </p:nvSpPr>
        <p:spPr/>
        <p:txBody>
          <a:bodyPr/>
          <a:lstStyle/>
          <a:p>
            <a:r>
              <a:rPr lang="en-US" dirty="0" smtClean="0"/>
              <a:t>OBO-Edit: Explore the temporal relations in the CCO and how to integrate them into the MGD</a:t>
            </a:r>
          </a:p>
          <a:p>
            <a:r>
              <a:rPr lang="en-US" dirty="0" smtClean="0"/>
              <a:t>Protégé: Create an OBO </a:t>
            </a:r>
            <a:r>
              <a:rPr lang="en-US" smtClean="0"/>
              <a:t>or OWL </a:t>
            </a:r>
            <a:r>
              <a:rPr lang="en-US" dirty="0" smtClean="0"/>
              <a:t>file of the data from the separate databases and create one database to add to the mouse genome database or to the GO</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387</TotalTime>
  <Words>596</Words>
  <Application>Microsoft Macintosh PowerPoint</Application>
  <PresentationFormat>On-screen Show (4:3)</PresentationFormat>
  <Paragraphs>64</Paragraphs>
  <Slides>12</Slides>
  <Notes>4</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Civic</vt:lpstr>
      <vt:lpstr>Integrating the Cell Cycle Ontology with the Mouse Genome Database</vt:lpstr>
      <vt:lpstr>Ontology</vt:lpstr>
      <vt:lpstr>The Gene Ontology</vt:lpstr>
      <vt:lpstr>Overview of the Cell Cycle and the Cell Cycle Ontology</vt:lpstr>
      <vt:lpstr>Mouse Genome Database</vt:lpstr>
      <vt:lpstr>Tools</vt:lpstr>
      <vt:lpstr>Objectives</vt:lpstr>
      <vt:lpstr>Progress so far</vt:lpstr>
      <vt:lpstr>What’s next</vt:lpstr>
      <vt:lpstr>Thanks</vt:lpstr>
      <vt:lpstr>Bibliography</vt:lpstr>
      <vt:lpstr>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the Cell Cycle Ontology with the Mouse Genome Database</dc:title>
  <dc:creator>David Smith</dc:creator>
  <cp:lastModifiedBy>David Smith</cp:lastModifiedBy>
  <cp:revision>19</cp:revision>
  <dcterms:created xsi:type="dcterms:W3CDTF">2009-07-15T14:55:42Z</dcterms:created>
  <dcterms:modified xsi:type="dcterms:W3CDTF">2009-07-15T15:59:19Z</dcterms:modified>
</cp:coreProperties>
</file>